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8229600" cx="14630400"/>
  <p:notesSz cx="14630400" cy="8229600"/>
  <p:embeddedFontLst>
    <p:embeddedFont>
      <p:font typeface="Lato"/>
      <p:regular r:id="rId26"/>
      <p:bold r:id="rId27"/>
      <p:italic r:id="rId28"/>
      <p:boldItalic r:id="rId29"/>
    </p:embeddedFont>
    <p:embeddedFont>
      <p:font typeface="Gelasio"/>
      <p:regular r:id="rId30"/>
      <p:bold r:id="rId31"/>
      <p:italic r:id="rId32"/>
      <p:boldItalic r:id="rId33"/>
    </p:embeddedFont>
    <p:embeddedFont>
      <p:font typeface="Gelasio SemiBol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slide" Target="slides/slide19.xml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elasio-bold.fntdata"/><Relationship Id="rId30" Type="http://schemas.openxmlformats.org/officeDocument/2006/relationships/font" Target="fonts/Gelasio-regular.fntdata"/><Relationship Id="rId11" Type="http://schemas.openxmlformats.org/officeDocument/2006/relationships/slide" Target="slides/slide5.xml"/><Relationship Id="rId33" Type="http://schemas.openxmlformats.org/officeDocument/2006/relationships/font" Target="fonts/Gelasio-boldItalic.fntdata"/><Relationship Id="rId10" Type="http://schemas.openxmlformats.org/officeDocument/2006/relationships/slide" Target="slides/slide4.xml"/><Relationship Id="rId32" Type="http://schemas.openxmlformats.org/officeDocument/2006/relationships/font" Target="fonts/Gelasio-italic.fntdata"/><Relationship Id="rId13" Type="http://schemas.openxmlformats.org/officeDocument/2006/relationships/slide" Target="slides/slide7.xml"/><Relationship Id="rId35" Type="http://schemas.openxmlformats.org/officeDocument/2006/relationships/font" Target="fonts/GelasioSemiBold-bold.fntdata"/><Relationship Id="rId12" Type="http://schemas.openxmlformats.org/officeDocument/2006/relationships/slide" Target="slides/slide6.xml"/><Relationship Id="rId34" Type="http://schemas.openxmlformats.org/officeDocument/2006/relationships/font" Target="fonts/Gelasio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GelasioSemiBold-boldItalic.fntdata"/><Relationship Id="rId14" Type="http://schemas.openxmlformats.org/officeDocument/2006/relationships/slide" Target="slides/slide8.xml"/><Relationship Id="rId36" Type="http://schemas.openxmlformats.org/officeDocument/2006/relationships/font" Target="fonts/GelasioSemiBold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3.jpg>
</file>

<file path=ppt/media/image34.jp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8286750" y="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781685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8286750" y="781685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1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p1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0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2" name="Google Shape;252;p10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1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1" name="Google Shape;261;p11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2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2" name="Google Shape;272;p12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3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p13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14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p14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5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15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p15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6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16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2" name="Google Shape;332;p16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7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7" name="Google Shape;357;p17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4" name="Google Shape;364;p18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9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0" name="Google Shape;370;p19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2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p2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3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p3:notes"/>
          <p:cNvSpPr txBox="1"/>
          <p:nvPr>
            <p:ph idx="12" type="sldNum"/>
          </p:nvPr>
        </p:nvSpPr>
        <p:spPr>
          <a:xfrm>
            <a:off x="8286750" y="781685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p4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p5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6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6:notes"/>
          <p:cNvSpPr txBox="1"/>
          <p:nvPr>
            <p:ph idx="12" type="sldNum"/>
          </p:nvPr>
        </p:nvSpPr>
        <p:spPr>
          <a:xfrm>
            <a:off x="8286750" y="7816850"/>
            <a:ext cx="6340475" cy="4127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7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6" name="Google Shape;206;p7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:notes"/>
          <p:cNvSpPr/>
          <p:nvPr>
            <p:ph idx="2" type="sldImg"/>
          </p:nvPr>
        </p:nvSpPr>
        <p:spPr>
          <a:xfrm>
            <a:off x="1219200" y="642938"/>
            <a:ext cx="9753600" cy="173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8:notes"/>
          <p:cNvSpPr txBox="1"/>
          <p:nvPr>
            <p:ph idx="1" type="body"/>
          </p:nvPr>
        </p:nvSpPr>
        <p:spPr>
          <a:xfrm>
            <a:off x="1219200" y="2475309"/>
            <a:ext cx="9753600" cy="20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p8:notes"/>
          <p:cNvSpPr txBox="1"/>
          <p:nvPr>
            <p:ph idx="12" type="sldNum"/>
          </p:nvPr>
        </p:nvSpPr>
        <p:spPr>
          <a:xfrm>
            <a:off x="6905979" y="4885432"/>
            <a:ext cx="5283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9:notes"/>
          <p:cNvSpPr txBox="1"/>
          <p:nvPr>
            <p:ph idx="1" type="body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p9:notes"/>
          <p:cNvSpPr/>
          <p:nvPr>
            <p:ph idx="2" type="sldImg"/>
          </p:nvPr>
        </p:nvSpPr>
        <p:spPr>
          <a:xfrm>
            <a:off x="4845050" y="1028700"/>
            <a:ext cx="4940300" cy="2778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5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" name="Google Shape;20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100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" type="body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2" type="body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2" name="Google Shape;72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6" name="Google Shape;76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0" name="Google Shape;80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5" name="Google Shape;85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9" name="Google Shape;89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3" name="Google Shape;93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7" name="Google Shape;97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1" name="Google Shape;101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4" name="Google Shape;24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5" name="Google Shape;105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9" name="Google Shape;109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100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7614919" y="2397963"/>
            <a:ext cx="6802119" cy="47224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100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3" name="Google Shape;4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7" name="Google Shape;4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1" name="Google Shape;5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/>
        </p:nvSpPr>
        <p:spPr>
          <a:xfrm>
            <a:off x="0" y="0"/>
            <a:ext cx="14630400" cy="8229600"/>
          </a:xfrm>
          <a:custGeom>
            <a:rect b="b" l="l" r="r" t="t"/>
            <a:pathLst>
              <a:path extrusionOk="0" h="8229600" w="146304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FFFBF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" name="Google Shape;5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8176" y="7751062"/>
            <a:ext cx="1725168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0"/>
          <p:cNvSpPr txBox="1"/>
          <p:nvPr>
            <p:ph type="ctrTitle"/>
          </p:nvPr>
        </p:nvSpPr>
        <p:spPr>
          <a:xfrm>
            <a:off x="6268973" y="1856943"/>
            <a:ext cx="6655434" cy="1938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100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" type="subTitle"/>
          </p:nvPr>
        </p:nvSpPr>
        <p:spPr>
          <a:xfrm>
            <a:off x="6360414" y="4714748"/>
            <a:ext cx="6774180" cy="13074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14630400" cy="8229600"/>
          </a:xfrm>
          <a:custGeom>
            <a:rect b="b" l="l" r="r" t="t"/>
            <a:pathLst>
              <a:path extrusionOk="0" h="8229600" w="146304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FFFBF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2838176" y="7751062"/>
            <a:ext cx="1725168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100" u="none" cap="none" strike="noStrike">
                <a:solidFill>
                  <a:srgbClr val="44372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7614919" y="2397963"/>
            <a:ext cx="6802119" cy="47224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0" type="dt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5" name="Google Shape;11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4"/>
          <p:cNvSpPr/>
          <p:nvPr/>
        </p:nvSpPr>
        <p:spPr>
          <a:xfrm>
            <a:off x="793790" y="1806773"/>
            <a:ext cx="7556400" cy="3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6150"/>
              <a:buFont typeface="Lato"/>
              <a:buNone/>
            </a:pPr>
            <a:r>
              <a:rPr b="1" i="0" lang="en-US" sz="61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Phishing URL Detection: A Machine Learning Approach</a:t>
            </a:r>
            <a:endParaRPr b="0" i="0" sz="61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oogle Shape;254;p33"/>
          <p:cNvGrpSpPr/>
          <p:nvPr/>
        </p:nvGrpSpPr>
        <p:grpSpPr>
          <a:xfrm>
            <a:off x="267950" y="227075"/>
            <a:ext cx="14313553" cy="8002629"/>
            <a:chOff x="728465" y="353561"/>
            <a:chExt cx="13792207" cy="7775582"/>
          </a:xfrm>
        </p:grpSpPr>
        <p:pic>
          <p:nvPicPr>
            <p:cNvPr id="255" name="Google Shape;255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28465" y="353561"/>
              <a:ext cx="8758986" cy="67200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6" name="Google Shape;256;p33"/>
            <p:cNvSpPr/>
            <p:nvPr/>
          </p:nvSpPr>
          <p:spPr>
            <a:xfrm>
              <a:off x="10863072" y="353568"/>
              <a:ext cx="3657600" cy="7775575"/>
            </a:xfrm>
            <a:custGeom>
              <a:rect b="b" l="l" r="r" t="t"/>
              <a:pathLst>
                <a:path extrusionOk="0" h="7775575" w="3657600">
                  <a:moveTo>
                    <a:pt x="3657600" y="0"/>
                  </a:moveTo>
                  <a:lnTo>
                    <a:pt x="0" y="0"/>
                  </a:lnTo>
                  <a:lnTo>
                    <a:pt x="0" y="7775448"/>
                  </a:lnTo>
                  <a:lnTo>
                    <a:pt x="3657600" y="7775448"/>
                  </a:lnTo>
                  <a:lnTo>
                    <a:pt x="3657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33"/>
            <p:cNvSpPr/>
            <p:nvPr/>
          </p:nvSpPr>
          <p:spPr>
            <a:xfrm>
              <a:off x="10863072" y="353568"/>
              <a:ext cx="3657600" cy="7775575"/>
            </a:xfrm>
            <a:custGeom>
              <a:rect b="b" l="l" r="r" t="t"/>
              <a:pathLst>
                <a:path extrusionOk="0" h="7775575" w="3657600">
                  <a:moveTo>
                    <a:pt x="0" y="7775448"/>
                  </a:moveTo>
                  <a:lnTo>
                    <a:pt x="3657600" y="7775448"/>
                  </a:lnTo>
                  <a:lnTo>
                    <a:pt x="3657600" y="0"/>
                  </a:lnTo>
                  <a:lnTo>
                    <a:pt x="0" y="0"/>
                  </a:lnTo>
                  <a:lnTo>
                    <a:pt x="0" y="7775448"/>
                  </a:lnTo>
                  <a:close/>
                </a:path>
              </a:pathLst>
            </a:custGeom>
            <a:noFill/>
            <a:ln cap="flat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" name="Google Shape;258;p33"/>
          <p:cNvSpPr txBox="1"/>
          <p:nvPr/>
        </p:nvSpPr>
        <p:spPr>
          <a:xfrm>
            <a:off x="9622850" y="457200"/>
            <a:ext cx="4897500" cy="6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Gelasio"/>
                <a:ea typeface="Gelasio"/>
                <a:cs typeface="Gelasio"/>
                <a:sym typeface="Gelasio"/>
              </a:rPr>
              <a:t>Select Feature Distribution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Distinct Distributions:     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Some features show clear differences between benign and malignant labels.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Class Separation:  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Features like domain length and typosquatting distance aid in distinguishing classes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190500" lvl="0" marL="3556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Significant Features: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Domain length, entropy, and character repetition stand out for classification.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4"/>
          <p:cNvSpPr txBox="1"/>
          <p:nvPr>
            <p:ph type="title"/>
          </p:nvPr>
        </p:nvSpPr>
        <p:spPr>
          <a:xfrm>
            <a:off x="1447801" y="381000"/>
            <a:ext cx="73914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3200">
                <a:latin typeface="Gelasio"/>
                <a:ea typeface="Gelasio"/>
                <a:cs typeface="Gelasio"/>
                <a:sym typeface="Gelasio"/>
              </a:rPr>
              <a:t>Methodology and Modeling</a:t>
            </a:r>
            <a:endParaRPr sz="3200"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64" name="Google Shape;264;p34"/>
          <p:cNvSpPr/>
          <p:nvPr/>
        </p:nvSpPr>
        <p:spPr>
          <a:xfrm>
            <a:off x="7534656" y="6782968"/>
            <a:ext cx="6986270" cy="1216864"/>
          </a:xfrm>
          <a:custGeom>
            <a:rect b="b" l="l" r="r" t="t"/>
            <a:pathLst>
              <a:path extrusionOk="0" h="6611620" w="6986269">
                <a:moveTo>
                  <a:pt x="0" y="6611111"/>
                </a:moveTo>
                <a:lnTo>
                  <a:pt x="6986016" y="6611111"/>
                </a:lnTo>
                <a:lnTo>
                  <a:pt x="6986016" y="0"/>
                </a:lnTo>
                <a:lnTo>
                  <a:pt x="0" y="0"/>
                </a:lnTo>
                <a:lnTo>
                  <a:pt x="0" y="6611111"/>
                </a:lnTo>
                <a:close/>
              </a:path>
            </a:pathLst>
          </a:custGeom>
          <a:noFill/>
          <a:ln cap="flat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4"/>
          <p:cNvSpPr/>
          <p:nvPr/>
        </p:nvSpPr>
        <p:spPr>
          <a:xfrm>
            <a:off x="495505" y="6477000"/>
            <a:ext cx="6749410" cy="1522832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58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34"/>
          <p:cNvSpPr/>
          <p:nvPr/>
        </p:nvSpPr>
        <p:spPr>
          <a:xfrm>
            <a:off x="7848600" y="6476999"/>
            <a:ext cx="6568435" cy="1522831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4"/>
          <p:cNvSpPr/>
          <p:nvPr/>
        </p:nvSpPr>
        <p:spPr>
          <a:xfrm>
            <a:off x="12801600" y="7848599"/>
            <a:ext cx="1719326" cy="305969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500" y="1771075"/>
            <a:ext cx="8846200" cy="58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4"/>
          <p:cNvSpPr txBox="1"/>
          <p:nvPr/>
        </p:nvSpPr>
        <p:spPr>
          <a:xfrm>
            <a:off x="9622850" y="457200"/>
            <a:ext cx="4897500" cy="6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2667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Iterative approach optimizing precision</a:t>
            </a:r>
            <a:r>
              <a:rPr lang="en-US" sz="2000">
                <a:latin typeface="Gelasio"/>
                <a:ea typeface="Gelasio"/>
                <a:cs typeface="Gelasio"/>
                <a:sym typeface="Gelasio"/>
              </a:rPr>
              <a:t> and</a:t>
            </a: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 recall </a:t>
            </a:r>
            <a:r>
              <a:rPr lang="en-US" sz="2000">
                <a:latin typeface="Gelasio"/>
                <a:ea typeface="Gelasio"/>
                <a:cs typeface="Gelasio"/>
                <a:sym typeface="Gelasio"/>
              </a:rPr>
              <a:t>using </a:t>
            </a: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F1-scores</a:t>
            </a:r>
            <a:r>
              <a:rPr b="0" i="0" lang="en-US" sz="20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Used pipelines to make preprocessing and modeling more seamless.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190500" lvl="0" marL="3556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Incorporated hyperparameter tuning and PCA keeping 95% of the variance which reduced noise and boosted model performance</a:t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9144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9144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Best performing models included SVM followed by random forest and boosted models.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/>
          <p:nvPr/>
        </p:nvSpPr>
        <p:spPr>
          <a:xfrm>
            <a:off x="8061900" y="6654099"/>
            <a:ext cx="6568500" cy="15228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5"/>
          <p:cNvSpPr txBox="1"/>
          <p:nvPr/>
        </p:nvSpPr>
        <p:spPr>
          <a:xfrm>
            <a:off x="9622850" y="457200"/>
            <a:ext cx="4897500" cy="6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Gelasio"/>
                <a:ea typeface="Gelasio"/>
                <a:cs typeface="Gelasio"/>
                <a:sym typeface="Gelasio"/>
              </a:rPr>
              <a:t>Most Important Features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2667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URL was the most important feature across boosted models and random forests.</a:t>
            </a:r>
            <a:endParaRPr b="0" i="0" sz="20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Models seemed to have picked up more patterns from the URLs themselves and our extracted features</a:t>
            </a:r>
            <a:endParaRPr b="0" i="0" sz="1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190500" lvl="0" marL="3556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55600" lvl="0" marL="457200" marR="508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lasio"/>
              <a:buChar char="➢"/>
            </a:pPr>
            <a:r>
              <a:rPr b="0" i="0" lang="en-US" sz="2000" u="none" cap="none" strike="noStrik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Further feature extraction and engineering would likely improve the models’ generalizability and balance precision and recall.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276" name="Google Shape;27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975" y="1463000"/>
            <a:ext cx="8150775" cy="48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928" y="1658110"/>
            <a:ext cx="14246352" cy="647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 txBox="1"/>
          <p:nvPr>
            <p:ph type="title"/>
          </p:nvPr>
        </p:nvSpPr>
        <p:spPr>
          <a:xfrm>
            <a:off x="725525" y="546862"/>
            <a:ext cx="5667375" cy="1316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725">
            <a:spAutoFit/>
          </a:bodyPr>
          <a:lstStyle/>
          <a:p>
            <a:pPr indent="0" lvl="0" marL="571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Deploying the Detector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D2B9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88" name="Google Shape;28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7"/>
          <p:cNvSpPr/>
          <p:nvPr/>
        </p:nvSpPr>
        <p:spPr>
          <a:xfrm>
            <a:off x="6259473" y="608290"/>
            <a:ext cx="7597800" cy="13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300"/>
              <a:buFont typeface="Lato"/>
              <a:buNone/>
            </a:pPr>
            <a:r>
              <a:rPr b="1" i="0" lang="en-US" sz="43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Key Insights 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0" name="Google Shape;290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9473" y="2319933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7"/>
          <p:cNvSpPr/>
          <p:nvPr/>
        </p:nvSpPr>
        <p:spPr>
          <a:xfrm>
            <a:off x="7695124" y="2540800"/>
            <a:ext cx="36279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Better </a:t>
            </a:r>
            <a:r>
              <a:rPr b="1" i="0" lang="en-US" sz="21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URL description</a:t>
            </a:r>
            <a:endParaRPr b="0" i="0" sz="21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92" name="Google Shape;292;p37"/>
          <p:cNvSpPr/>
          <p:nvPr/>
        </p:nvSpPr>
        <p:spPr>
          <a:xfrm>
            <a:off x="7695125" y="3018347"/>
            <a:ext cx="61623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lang="en-US" sz="1700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Additional </a:t>
            </a:r>
            <a:r>
              <a:rPr b="0" i="0" lang="en-US" sz="170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feature </a:t>
            </a:r>
            <a:r>
              <a:rPr lang="en-US" sz="1700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engineering could</a:t>
            </a:r>
            <a:r>
              <a:rPr b="0" i="0" lang="en-US" sz="170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 help the model learn more patterns from urls rather than from the urls themselves.</a:t>
            </a:r>
            <a:endParaRPr b="0" i="0" sz="17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descr="preencoded.png" id="293" name="Google Shape;293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9473" y="4087058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7"/>
          <p:cNvSpPr/>
          <p:nvPr/>
        </p:nvSpPr>
        <p:spPr>
          <a:xfrm>
            <a:off x="7695125" y="4307925"/>
            <a:ext cx="61623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lang="en-US" sz="2150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Hyperparameter Tuning</a:t>
            </a:r>
            <a:endParaRPr b="0" i="0" sz="21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95" name="Google Shape;295;p37"/>
          <p:cNvSpPr/>
          <p:nvPr/>
        </p:nvSpPr>
        <p:spPr>
          <a:xfrm>
            <a:off x="7695125" y="4785475"/>
            <a:ext cx="61623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lang="en-US" sz="1700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Tuning hyperparameters enhanced discrimination between phishing and </a:t>
            </a:r>
            <a:r>
              <a:rPr lang="en-US" sz="1700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legitimate</a:t>
            </a:r>
            <a:r>
              <a:rPr lang="en-US" sz="1700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 URLs, improving overall F1 scores.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6" name="Google Shape;296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59473" y="5854184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7"/>
          <p:cNvSpPr/>
          <p:nvPr/>
        </p:nvSpPr>
        <p:spPr>
          <a:xfrm>
            <a:off x="7695128" y="6075045"/>
            <a:ext cx="27612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lang="en-US" sz="21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PCA Application</a:t>
            </a:r>
            <a:endParaRPr b="0" i="0" sz="21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7"/>
          <p:cNvSpPr/>
          <p:nvPr/>
        </p:nvSpPr>
        <p:spPr>
          <a:xfrm>
            <a:off x="7695125" y="6552596"/>
            <a:ext cx="61623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lang="en-US" sz="1700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Helped reduce noise and improved model stability especially for complex models like Gradient Boosting and XGBoost.</a:t>
            </a:r>
            <a:endParaRPr sz="1700">
              <a:solidFill>
                <a:srgbClr val="4A4A45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99" name="Google Shape;299;p37"/>
          <p:cNvSpPr txBox="1"/>
          <p:nvPr/>
        </p:nvSpPr>
        <p:spPr>
          <a:xfrm>
            <a:off x="12787150" y="7698275"/>
            <a:ext cx="1782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highlight>
                <a:srgbClr val="DDD2B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37"/>
          <p:cNvSpPr/>
          <p:nvPr/>
        </p:nvSpPr>
        <p:spPr>
          <a:xfrm>
            <a:off x="12586450" y="7698275"/>
            <a:ext cx="1983600" cy="543000"/>
          </a:xfrm>
          <a:prstGeom prst="rect">
            <a:avLst/>
          </a:prstGeom>
          <a:solidFill>
            <a:srgbClr val="EEE8DD"/>
          </a:solidFill>
          <a:ln cap="flat" cmpd="sng" w="9525">
            <a:solidFill>
              <a:srgbClr val="DDD2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06" name="Google Shape;30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8"/>
          <p:cNvSpPr/>
          <p:nvPr/>
        </p:nvSpPr>
        <p:spPr>
          <a:xfrm>
            <a:off x="793790" y="636151"/>
            <a:ext cx="66822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Challenges and Next Steps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8"/>
          <p:cNvSpPr/>
          <p:nvPr/>
        </p:nvSpPr>
        <p:spPr>
          <a:xfrm>
            <a:off x="1118711" y="1685092"/>
            <a:ext cx="30600" cy="59082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8"/>
          <p:cNvSpPr/>
          <p:nvPr/>
        </p:nvSpPr>
        <p:spPr>
          <a:xfrm>
            <a:off x="1358622" y="2180153"/>
            <a:ext cx="793800" cy="306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8"/>
          <p:cNvSpPr/>
          <p:nvPr/>
        </p:nvSpPr>
        <p:spPr>
          <a:xfrm>
            <a:off x="878800" y="1940243"/>
            <a:ext cx="510300" cy="510300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8"/>
          <p:cNvSpPr/>
          <p:nvPr/>
        </p:nvSpPr>
        <p:spPr>
          <a:xfrm>
            <a:off x="1035248" y="2025253"/>
            <a:ext cx="197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8"/>
          <p:cNvSpPr/>
          <p:nvPr/>
        </p:nvSpPr>
        <p:spPr>
          <a:xfrm>
            <a:off x="2381488" y="1911906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Compute Constraints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8"/>
          <p:cNvSpPr/>
          <p:nvPr/>
        </p:nvSpPr>
        <p:spPr>
          <a:xfrm>
            <a:off x="2381488" y="2402324"/>
            <a:ext cx="596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Scaling to large datasets.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38"/>
          <p:cNvSpPr/>
          <p:nvPr/>
        </p:nvSpPr>
        <p:spPr>
          <a:xfrm>
            <a:off x="1358622" y="3713917"/>
            <a:ext cx="793800" cy="306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38"/>
          <p:cNvSpPr/>
          <p:nvPr/>
        </p:nvSpPr>
        <p:spPr>
          <a:xfrm>
            <a:off x="878800" y="3474006"/>
            <a:ext cx="510300" cy="510300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38"/>
          <p:cNvSpPr/>
          <p:nvPr/>
        </p:nvSpPr>
        <p:spPr>
          <a:xfrm>
            <a:off x="1035248" y="3559016"/>
            <a:ext cx="197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38"/>
          <p:cNvSpPr/>
          <p:nvPr/>
        </p:nvSpPr>
        <p:spPr>
          <a:xfrm>
            <a:off x="2381488" y="3445669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Data Augmentation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8"/>
          <p:cNvSpPr/>
          <p:nvPr/>
        </p:nvSpPr>
        <p:spPr>
          <a:xfrm>
            <a:off x="2381488" y="3936087"/>
            <a:ext cx="596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Gather additional training data.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8"/>
          <p:cNvSpPr/>
          <p:nvPr/>
        </p:nvSpPr>
        <p:spPr>
          <a:xfrm>
            <a:off x="1358622" y="5247680"/>
            <a:ext cx="793800" cy="306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38"/>
          <p:cNvSpPr/>
          <p:nvPr/>
        </p:nvSpPr>
        <p:spPr>
          <a:xfrm>
            <a:off x="878800" y="5007769"/>
            <a:ext cx="510300" cy="510300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8"/>
          <p:cNvSpPr/>
          <p:nvPr/>
        </p:nvSpPr>
        <p:spPr>
          <a:xfrm>
            <a:off x="1035248" y="5092779"/>
            <a:ext cx="197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8"/>
          <p:cNvSpPr/>
          <p:nvPr/>
        </p:nvSpPr>
        <p:spPr>
          <a:xfrm>
            <a:off x="2381488" y="497943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Browser Extension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8"/>
          <p:cNvSpPr/>
          <p:nvPr/>
        </p:nvSpPr>
        <p:spPr>
          <a:xfrm>
            <a:off x="2381488" y="5469850"/>
            <a:ext cx="596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Remove human in the loop for true real time detection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8"/>
          <p:cNvSpPr/>
          <p:nvPr/>
        </p:nvSpPr>
        <p:spPr>
          <a:xfrm>
            <a:off x="1358622" y="6781443"/>
            <a:ext cx="793800" cy="30600"/>
          </a:xfrm>
          <a:prstGeom prst="roundRect">
            <a:avLst>
              <a:gd fmla="val 111628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8"/>
          <p:cNvSpPr/>
          <p:nvPr/>
        </p:nvSpPr>
        <p:spPr>
          <a:xfrm>
            <a:off x="878800" y="6541532"/>
            <a:ext cx="510300" cy="510300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8"/>
          <p:cNvSpPr/>
          <p:nvPr/>
        </p:nvSpPr>
        <p:spPr>
          <a:xfrm>
            <a:off x="1035248" y="6626543"/>
            <a:ext cx="197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8"/>
          <p:cNvSpPr/>
          <p:nvPr/>
        </p:nvSpPr>
        <p:spPr>
          <a:xfrm>
            <a:off x="2381488" y="6513195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User Feedback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8"/>
          <p:cNvSpPr/>
          <p:nvPr/>
        </p:nvSpPr>
        <p:spPr>
          <a:xfrm>
            <a:off x="2381488" y="7003613"/>
            <a:ext cx="596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Collect user feedback for improvements.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34" name="Google Shape;33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5364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9"/>
          <p:cNvSpPr/>
          <p:nvPr/>
        </p:nvSpPr>
        <p:spPr>
          <a:xfrm>
            <a:off x="686991" y="2995017"/>
            <a:ext cx="49074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75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850"/>
              <a:buFont typeface="Lato"/>
              <a:buNone/>
            </a:pPr>
            <a:r>
              <a:rPr b="1" i="0" lang="en-US" sz="38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Technology Stack</a:t>
            </a:r>
            <a:endParaRPr b="0" i="0" sz="3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9"/>
          <p:cNvSpPr/>
          <p:nvPr/>
        </p:nvSpPr>
        <p:spPr>
          <a:xfrm>
            <a:off x="686991" y="3902750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9"/>
          <p:cNvSpPr/>
          <p:nvPr/>
        </p:nvSpPr>
        <p:spPr>
          <a:xfrm>
            <a:off x="883206" y="4098965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Python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39"/>
          <p:cNvSpPr/>
          <p:nvPr/>
        </p:nvSpPr>
        <p:spPr>
          <a:xfrm>
            <a:off x="883206" y="4523423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Core programming language.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9"/>
          <p:cNvSpPr/>
          <p:nvPr/>
        </p:nvSpPr>
        <p:spPr>
          <a:xfrm>
            <a:off x="7413308" y="3902750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9"/>
          <p:cNvSpPr/>
          <p:nvPr/>
        </p:nvSpPr>
        <p:spPr>
          <a:xfrm>
            <a:off x="7609523" y="4098965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Scikit-learn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39"/>
          <p:cNvSpPr/>
          <p:nvPr/>
        </p:nvSpPr>
        <p:spPr>
          <a:xfrm>
            <a:off x="7609523" y="4523423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Machine learning library.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39"/>
          <p:cNvSpPr/>
          <p:nvPr/>
        </p:nvSpPr>
        <p:spPr>
          <a:xfrm>
            <a:off x="686991" y="5229939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9"/>
          <p:cNvSpPr/>
          <p:nvPr/>
        </p:nvSpPr>
        <p:spPr>
          <a:xfrm>
            <a:off x="883206" y="5426154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Pandas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39"/>
          <p:cNvSpPr/>
          <p:nvPr/>
        </p:nvSpPr>
        <p:spPr>
          <a:xfrm>
            <a:off x="883206" y="5850612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Data manipulation and analysis.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9"/>
          <p:cNvSpPr/>
          <p:nvPr/>
        </p:nvSpPr>
        <p:spPr>
          <a:xfrm>
            <a:off x="7413308" y="5229939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9"/>
          <p:cNvSpPr/>
          <p:nvPr/>
        </p:nvSpPr>
        <p:spPr>
          <a:xfrm>
            <a:off x="7609523" y="5426154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Matplotlib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9"/>
          <p:cNvSpPr/>
          <p:nvPr/>
        </p:nvSpPr>
        <p:spPr>
          <a:xfrm>
            <a:off x="7609523" y="5850612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Data visualization library.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39"/>
          <p:cNvSpPr/>
          <p:nvPr/>
        </p:nvSpPr>
        <p:spPr>
          <a:xfrm>
            <a:off x="686991" y="6557129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9"/>
          <p:cNvSpPr/>
          <p:nvPr/>
        </p:nvSpPr>
        <p:spPr>
          <a:xfrm>
            <a:off x="883206" y="6753344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Flask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39"/>
          <p:cNvSpPr/>
          <p:nvPr/>
        </p:nvSpPr>
        <p:spPr>
          <a:xfrm>
            <a:off x="883206" y="7177802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Deployment of a web-based tool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39"/>
          <p:cNvSpPr/>
          <p:nvPr/>
        </p:nvSpPr>
        <p:spPr>
          <a:xfrm>
            <a:off x="7489508" y="6557129"/>
            <a:ext cx="6530100" cy="1131000"/>
          </a:xfrm>
          <a:prstGeom prst="roundRect">
            <a:avLst>
              <a:gd fmla="val 260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39"/>
          <p:cNvSpPr/>
          <p:nvPr/>
        </p:nvSpPr>
        <p:spPr>
          <a:xfrm>
            <a:off x="7609523" y="6753344"/>
            <a:ext cx="24537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Render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39"/>
          <p:cNvSpPr/>
          <p:nvPr/>
        </p:nvSpPr>
        <p:spPr>
          <a:xfrm>
            <a:off x="7609523" y="7185327"/>
            <a:ext cx="61377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b="0" i="0" lang="en-US" sz="15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Hosting web application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39"/>
          <p:cNvSpPr/>
          <p:nvPr/>
        </p:nvSpPr>
        <p:spPr>
          <a:xfrm>
            <a:off x="12586450" y="7698275"/>
            <a:ext cx="1983600" cy="543000"/>
          </a:xfrm>
          <a:prstGeom prst="rect">
            <a:avLst/>
          </a:prstGeom>
          <a:solidFill>
            <a:srgbClr val="EEE8DD"/>
          </a:solidFill>
          <a:ln cap="flat" cmpd="sng" w="9525">
            <a:solidFill>
              <a:srgbClr val="DDD2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0"/>
          <p:cNvSpPr txBox="1"/>
          <p:nvPr>
            <p:ph type="title"/>
          </p:nvPr>
        </p:nvSpPr>
        <p:spPr>
          <a:xfrm>
            <a:off x="781304" y="2105025"/>
            <a:ext cx="4247896" cy="702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50">
                <a:solidFill>
                  <a:srgbClr val="5C4E3C"/>
                </a:solidFill>
                <a:latin typeface="Cambria"/>
                <a:ea typeface="Cambria"/>
                <a:cs typeface="Cambria"/>
                <a:sym typeface="Cambria"/>
              </a:rPr>
              <a:t>Conclusion</a:t>
            </a:r>
            <a:endParaRPr sz="445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61" name="Google Shape;361;p40"/>
          <p:cNvSpPr txBox="1"/>
          <p:nvPr/>
        </p:nvSpPr>
        <p:spPr>
          <a:xfrm>
            <a:off x="609600" y="3048000"/>
            <a:ext cx="7402830" cy="3987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4275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High-Accuracy Phishing Detection.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55600" marR="0" rtl="0" algn="l">
              <a:lnSpc>
                <a:spcPct val="100000"/>
              </a:lnSpc>
              <a:spcBef>
                <a:spcPts val="5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8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Balanced F1-Score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55600" marR="0" rtl="0" algn="l">
              <a:lnSpc>
                <a:spcPct val="100000"/>
              </a:lnSpc>
              <a:spcBef>
                <a:spcPts val="5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User-Friendly Web Deployment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Real-Time Classification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5080" rtl="0" algn="l">
              <a:lnSpc>
                <a:spcPct val="121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Identify Important Features</a:t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1"/>
          <p:cNvSpPr txBox="1"/>
          <p:nvPr/>
        </p:nvSpPr>
        <p:spPr>
          <a:xfrm>
            <a:off x="781304" y="2529611"/>
            <a:ext cx="2868930" cy="1489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-US" sz="9600" u="none" cap="none" strike="noStrike">
                <a:solidFill>
                  <a:srgbClr val="4437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Q&amp;A</a:t>
            </a:r>
            <a:endParaRPr b="0" i="0" sz="9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2"/>
          <p:cNvSpPr txBox="1"/>
          <p:nvPr>
            <p:ph type="title"/>
          </p:nvPr>
        </p:nvSpPr>
        <p:spPr>
          <a:xfrm>
            <a:off x="6268973" y="2834716"/>
            <a:ext cx="4601210" cy="11233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7200">
                <a:latin typeface="Arial"/>
                <a:ea typeface="Arial"/>
                <a:cs typeface="Arial"/>
                <a:sym typeface="Arial"/>
              </a:rPr>
              <a:t>Thank You</a:t>
            </a:r>
            <a:endParaRPr sz="7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42"/>
          <p:cNvSpPr/>
          <p:nvPr/>
        </p:nvSpPr>
        <p:spPr>
          <a:xfrm>
            <a:off x="12649200" y="7696200"/>
            <a:ext cx="1828800" cy="381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2" name="Google Shape;12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>
              <a:alpha val="8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5"/>
          <p:cNvSpPr/>
          <p:nvPr/>
        </p:nvSpPr>
        <p:spPr>
          <a:xfrm>
            <a:off x="793790" y="1393627"/>
            <a:ext cx="4536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Meet the Team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5" name="Google Shape;125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221575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5"/>
          <p:cNvSpPr/>
          <p:nvPr/>
        </p:nvSpPr>
        <p:spPr>
          <a:xfrm>
            <a:off x="793790" y="3009543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Aggrey Timbwa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7" name="Google Shape;127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86225" y="221575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5"/>
          <p:cNvSpPr/>
          <p:nvPr/>
        </p:nvSpPr>
        <p:spPr>
          <a:xfrm>
            <a:off x="4086225" y="3009543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Richard Macharia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9" name="Google Shape;129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4044315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5"/>
          <p:cNvSpPr/>
          <p:nvPr/>
        </p:nvSpPr>
        <p:spPr>
          <a:xfrm>
            <a:off x="793790" y="4838105"/>
            <a:ext cx="2913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Pamela Jepkorir Chebii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1" name="Google Shape;131;p2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086225" y="4044315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/>
          <p:nvPr/>
        </p:nvSpPr>
        <p:spPr>
          <a:xfrm>
            <a:off x="4086225" y="4838105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Cynthia Njambi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7599521" y="1393627"/>
            <a:ext cx="4536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Project Objective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7599521" y="2187416"/>
            <a:ext cx="62448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Develop a machine learning-based phishing URL detector to enhance cybersecurity.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793790" y="5702737"/>
            <a:ext cx="13042800" cy="1360200"/>
          </a:xfrm>
          <a:prstGeom prst="roundRect">
            <a:avLst>
              <a:gd fmla="val 2502" name="adj"/>
            </a:avLst>
          </a:prstGeom>
          <a:noFill/>
          <a:ln cap="flat" cmpd="sng" w="9525">
            <a:solidFill>
              <a:srgbClr val="000000">
                <a:alpha val="745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/>
          <p:nvPr/>
        </p:nvSpPr>
        <p:spPr>
          <a:xfrm>
            <a:off x="801410" y="5710357"/>
            <a:ext cx="13027500" cy="1344900"/>
          </a:xfrm>
          <a:prstGeom prst="rect">
            <a:avLst/>
          </a:prstGeom>
          <a:solidFill>
            <a:srgbClr val="FFFFFF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5"/>
          <p:cNvSpPr/>
          <p:nvPr/>
        </p:nvSpPr>
        <p:spPr>
          <a:xfrm>
            <a:off x="1028224" y="5854065"/>
            <a:ext cx="4536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Goal: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5"/>
          <p:cNvSpPr/>
          <p:nvPr/>
        </p:nvSpPr>
        <p:spPr>
          <a:xfrm>
            <a:off x="1028224" y="6557129"/>
            <a:ext cx="10587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Achieve real-time, high-accuracy phishing detection to protect users and businesses.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/>
          <p:nvPr/>
        </p:nvSpPr>
        <p:spPr>
          <a:xfrm>
            <a:off x="392340" y="835384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84237"/>
              </a:buClr>
              <a:buSzPts val="4450"/>
              <a:buFont typeface="Gelasio SemiBold"/>
              <a:buNone/>
            </a:pPr>
            <a:r>
              <a:rPr b="1" i="0" lang="en-US" sz="4450" u="none" cap="none" strike="noStrike">
                <a:solidFill>
                  <a:srgbClr val="484237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What is Phishing?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6"/>
          <p:cNvSpPr/>
          <p:nvPr/>
        </p:nvSpPr>
        <p:spPr>
          <a:xfrm>
            <a:off x="593775" y="2571638"/>
            <a:ext cx="28353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484237"/>
              </a:buClr>
              <a:buSzPts val="2800"/>
              <a:buFont typeface="Gelasio SemiBold"/>
              <a:buNone/>
            </a:pPr>
            <a:r>
              <a:rPr b="1" i="0" lang="en-US" sz="2800" u="none" cap="none" strike="noStrike">
                <a:solidFill>
                  <a:srgbClr val="484237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Deceptive Tactics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/>
          <p:nvPr/>
        </p:nvSpPr>
        <p:spPr>
          <a:xfrm>
            <a:off x="425400" y="4215400"/>
            <a:ext cx="6007200" cy="12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Fraudsters use email, social media, and other online channels to trick users into revealing sensitive information</a:t>
            </a:r>
            <a:r>
              <a:rPr b="0" i="0" lang="en-US" sz="24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6"/>
          <p:cNvSpPr/>
          <p:nvPr/>
        </p:nvSpPr>
        <p:spPr>
          <a:xfrm>
            <a:off x="7604175" y="2578098"/>
            <a:ext cx="30189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484237"/>
              </a:buClr>
              <a:buSzPts val="2800"/>
              <a:buFont typeface="Gelasio SemiBold"/>
              <a:buNone/>
            </a:pPr>
            <a:r>
              <a:rPr b="1" i="0" lang="en-US" sz="2800" u="none" cap="none" strike="noStrike">
                <a:solidFill>
                  <a:srgbClr val="484237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Real-World Examples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6"/>
          <p:cNvSpPr/>
          <p:nvPr/>
        </p:nvSpPr>
        <p:spPr>
          <a:xfrm>
            <a:off x="7111505" y="4215398"/>
            <a:ext cx="74586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Emails impersonating banks, government agencies, and trusted brands are common phishing techniques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6"/>
          <p:cNvSpPr/>
          <p:nvPr/>
        </p:nvSpPr>
        <p:spPr>
          <a:xfrm>
            <a:off x="10048800" y="7520699"/>
            <a:ext cx="4581600" cy="7089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770303" y="3053999"/>
            <a:ext cx="70377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marR="5080" rtl="0" algn="l">
              <a:lnSpc>
                <a:spcPct val="12561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3550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Understanding Phishing Attacks</a:t>
            </a:r>
            <a:endParaRPr sz="445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5" name="Google Shape;155;p27"/>
          <p:cNvSpPr txBox="1"/>
          <p:nvPr/>
        </p:nvSpPr>
        <p:spPr>
          <a:xfrm>
            <a:off x="595106" y="5304694"/>
            <a:ext cx="1752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Arial"/>
              <a:buNone/>
            </a:pPr>
            <a:r>
              <a:t/>
            </a:r>
            <a:endParaRPr b="0" i="0" sz="26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1258300" y="4368694"/>
            <a:ext cx="2934900" cy="22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Business Risks</a:t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t/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83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Char char="➢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Financial losses</a:t>
            </a:r>
            <a:endParaRPr b="0" i="0" sz="2200" u="none" cap="none" strike="noStrike">
              <a:solidFill>
                <a:srgbClr val="4A4A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83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Char char="➢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reputational damage.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5493687" y="4284800"/>
            <a:ext cx="3935400" cy="26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Cybercrime</a:t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Sophistication</a:t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t/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83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Char char="➢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Advanced tactics</a:t>
            </a:r>
            <a:endParaRPr b="0" i="0" sz="2200" u="none" cap="none" strike="noStrike">
              <a:solidFill>
                <a:srgbClr val="4A4A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83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Char char="➢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Social engineerin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g</a:t>
            </a:r>
            <a:r>
              <a:rPr b="0" i="0" lang="en-US" sz="2400" u="none" cap="none" strike="noStrike">
                <a:solidFill>
                  <a:srgbClr val="454240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grpSp>
        <p:nvGrpSpPr>
          <p:cNvPr id="158" name="Google Shape;158;p27"/>
          <p:cNvGrpSpPr/>
          <p:nvPr/>
        </p:nvGrpSpPr>
        <p:grpSpPr>
          <a:xfrm>
            <a:off x="9114201" y="4468698"/>
            <a:ext cx="512445" cy="509270"/>
            <a:chOff x="794003" y="5722619"/>
            <a:chExt cx="512445" cy="509270"/>
          </a:xfrm>
        </p:grpSpPr>
        <p:sp>
          <p:nvSpPr>
            <p:cNvPr id="159" name="Google Shape;159;p27"/>
            <p:cNvSpPr/>
            <p:nvPr/>
          </p:nvSpPr>
          <p:spPr>
            <a:xfrm>
              <a:off x="794003" y="5722619"/>
              <a:ext cx="512445" cy="509270"/>
            </a:xfrm>
            <a:custGeom>
              <a:rect b="b" l="l" r="r" t="t"/>
              <a:pathLst>
                <a:path extrusionOk="0" h="509270" w="512444">
                  <a:moveTo>
                    <a:pt x="417029" y="0"/>
                  </a:moveTo>
                  <a:lnTo>
                    <a:pt x="95034" y="0"/>
                  </a:lnTo>
                  <a:lnTo>
                    <a:pt x="58041" y="7467"/>
                  </a:lnTo>
                  <a:lnTo>
                    <a:pt x="27833" y="27828"/>
                  </a:lnTo>
                  <a:lnTo>
                    <a:pt x="7467" y="58025"/>
                  </a:lnTo>
                  <a:lnTo>
                    <a:pt x="0" y="94995"/>
                  </a:lnTo>
                  <a:lnTo>
                    <a:pt x="0" y="414019"/>
                  </a:lnTo>
                  <a:lnTo>
                    <a:pt x="7467" y="450990"/>
                  </a:lnTo>
                  <a:lnTo>
                    <a:pt x="27833" y="481187"/>
                  </a:lnTo>
                  <a:lnTo>
                    <a:pt x="58041" y="501548"/>
                  </a:lnTo>
                  <a:lnTo>
                    <a:pt x="95034" y="509015"/>
                  </a:lnTo>
                  <a:lnTo>
                    <a:pt x="417029" y="509015"/>
                  </a:lnTo>
                  <a:lnTo>
                    <a:pt x="454022" y="501548"/>
                  </a:lnTo>
                  <a:lnTo>
                    <a:pt x="484230" y="481187"/>
                  </a:lnTo>
                  <a:lnTo>
                    <a:pt x="504596" y="450990"/>
                  </a:lnTo>
                  <a:lnTo>
                    <a:pt x="512064" y="414019"/>
                  </a:lnTo>
                  <a:lnTo>
                    <a:pt x="512064" y="94995"/>
                  </a:lnTo>
                  <a:lnTo>
                    <a:pt x="504596" y="58025"/>
                  </a:lnTo>
                  <a:lnTo>
                    <a:pt x="484230" y="27828"/>
                  </a:lnTo>
                  <a:lnTo>
                    <a:pt x="454022" y="7467"/>
                  </a:lnTo>
                  <a:lnTo>
                    <a:pt x="417029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794003" y="5722619"/>
              <a:ext cx="512445" cy="509270"/>
            </a:xfrm>
            <a:custGeom>
              <a:rect b="b" l="l" r="r" t="t"/>
              <a:pathLst>
                <a:path extrusionOk="0" h="509270" w="512444">
                  <a:moveTo>
                    <a:pt x="0" y="94995"/>
                  </a:moveTo>
                  <a:lnTo>
                    <a:pt x="7467" y="58025"/>
                  </a:lnTo>
                  <a:lnTo>
                    <a:pt x="27833" y="27828"/>
                  </a:lnTo>
                  <a:lnTo>
                    <a:pt x="58041" y="7467"/>
                  </a:lnTo>
                  <a:lnTo>
                    <a:pt x="95034" y="0"/>
                  </a:lnTo>
                  <a:lnTo>
                    <a:pt x="417029" y="0"/>
                  </a:lnTo>
                  <a:lnTo>
                    <a:pt x="454022" y="7467"/>
                  </a:lnTo>
                  <a:lnTo>
                    <a:pt x="484230" y="27828"/>
                  </a:lnTo>
                  <a:lnTo>
                    <a:pt x="504596" y="58025"/>
                  </a:lnTo>
                  <a:lnTo>
                    <a:pt x="512064" y="94995"/>
                  </a:lnTo>
                  <a:lnTo>
                    <a:pt x="512064" y="414019"/>
                  </a:lnTo>
                  <a:lnTo>
                    <a:pt x="504596" y="450990"/>
                  </a:lnTo>
                  <a:lnTo>
                    <a:pt x="484230" y="481187"/>
                  </a:lnTo>
                  <a:lnTo>
                    <a:pt x="454022" y="501548"/>
                  </a:lnTo>
                  <a:lnTo>
                    <a:pt x="417029" y="509015"/>
                  </a:lnTo>
                  <a:lnTo>
                    <a:pt x="95034" y="509015"/>
                  </a:lnTo>
                  <a:lnTo>
                    <a:pt x="58041" y="501548"/>
                  </a:lnTo>
                  <a:lnTo>
                    <a:pt x="27833" y="481187"/>
                  </a:lnTo>
                  <a:lnTo>
                    <a:pt x="7467" y="450990"/>
                  </a:lnTo>
                  <a:lnTo>
                    <a:pt x="0" y="414019"/>
                  </a:lnTo>
                  <a:lnTo>
                    <a:pt x="0" y="94995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1" name="Google Shape;161;p27"/>
          <p:cNvSpPr txBox="1"/>
          <p:nvPr/>
        </p:nvSpPr>
        <p:spPr>
          <a:xfrm>
            <a:off x="9254186" y="4513644"/>
            <a:ext cx="2325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Arial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3</a:t>
            </a:r>
            <a:endParaRPr b="0" i="0" sz="26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2" name="Google Shape;162;p27"/>
          <p:cNvSpPr txBox="1"/>
          <p:nvPr/>
        </p:nvSpPr>
        <p:spPr>
          <a:xfrm>
            <a:off x="9870800" y="4368700"/>
            <a:ext cx="4333200" cy="20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rPr b="1" i="0" lang="en-US" sz="35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Protection Necessity</a:t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Arial"/>
              <a:buNone/>
            </a:pPr>
            <a:r>
              <a:t/>
            </a:r>
            <a:endParaRPr b="1" i="0" sz="3550" u="none" cap="none" strike="noStrike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298450" marR="0" rtl="0" algn="l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Clr>
                <a:srgbClr val="454240"/>
              </a:buClr>
              <a:buSzPts val="2400"/>
              <a:buFont typeface="Noto Sans Symbols"/>
              <a:buChar char="⮚"/>
            </a:pPr>
            <a:r>
              <a:rPr b="0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Tools to identify phishing URLs for real-time detection</a:t>
            </a:r>
            <a:r>
              <a:rPr b="0" i="0" lang="en-US" sz="2400" u="none" cap="none" strike="noStrike">
                <a:solidFill>
                  <a:srgbClr val="454240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grpSp>
        <p:nvGrpSpPr>
          <p:cNvPr id="163" name="Google Shape;163;p27"/>
          <p:cNvGrpSpPr/>
          <p:nvPr/>
        </p:nvGrpSpPr>
        <p:grpSpPr>
          <a:xfrm>
            <a:off x="568154" y="4468684"/>
            <a:ext cx="512444" cy="509270"/>
            <a:chOff x="794003" y="3671316"/>
            <a:chExt cx="512444" cy="509270"/>
          </a:xfrm>
        </p:grpSpPr>
        <p:sp>
          <p:nvSpPr>
            <p:cNvPr id="164" name="Google Shape;164;p27"/>
            <p:cNvSpPr/>
            <p:nvPr/>
          </p:nvSpPr>
          <p:spPr>
            <a:xfrm>
              <a:off x="794003" y="3671316"/>
              <a:ext cx="512444" cy="509270"/>
            </a:xfrm>
            <a:custGeom>
              <a:rect b="b" l="l" r="r" t="t"/>
              <a:pathLst>
                <a:path extrusionOk="0" h="509270" w="512444">
                  <a:moveTo>
                    <a:pt x="417029" y="0"/>
                  </a:moveTo>
                  <a:lnTo>
                    <a:pt x="95034" y="0"/>
                  </a:lnTo>
                  <a:lnTo>
                    <a:pt x="58041" y="7467"/>
                  </a:lnTo>
                  <a:lnTo>
                    <a:pt x="27833" y="27828"/>
                  </a:lnTo>
                  <a:lnTo>
                    <a:pt x="7467" y="58025"/>
                  </a:lnTo>
                  <a:lnTo>
                    <a:pt x="0" y="94996"/>
                  </a:lnTo>
                  <a:lnTo>
                    <a:pt x="0" y="414020"/>
                  </a:lnTo>
                  <a:lnTo>
                    <a:pt x="7467" y="450990"/>
                  </a:lnTo>
                  <a:lnTo>
                    <a:pt x="27833" y="481187"/>
                  </a:lnTo>
                  <a:lnTo>
                    <a:pt x="58041" y="501548"/>
                  </a:lnTo>
                  <a:lnTo>
                    <a:pt x="95034" y="509016"/>
                  </a:lnTo>
                  <a:lnTo>
                    <a:pt x="417029" y="509016"/>
                  </a:lnTo>
                  <a:lnTo>
                    <a:pt x="454022" y="501548"/>
                  </a:lnTo>
                  <a:lnTo>
                    <a:pt x="484230" y="481187"/>
                  </a:lnTo>
                  <a:lnTo>
                    <a:pt x="504596" y="450990"/>
                  </a:lnTo>
                  <a:lnTo>
                    <a:pt x="512064" y="414020"/>
                  </a:lnTo>
                  <a:lnTo>
                    <a:pt x="512064" y="94996"/>
                  </a:lnTo>
                  <a:lnTo>
                    <a:pt x="504596" y="58025"/>
                  </a:lnTo>
                  <a:lnTo>
                    <a:pt x="484230" y="27828"/>
                  </a:lnTo>
                  <a:lnTo>
                    <a:pt x="454022" y="7467"/>
                  </a:lnTo>
                  <a:lnTo>
                    <a:pt x="417029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794003" y="3671316"/>
              <a:ext cx="512444" cy="509270"/>
            </a:xfrm>
            <a:custGeom>
              <a:rect b="b" l="l" r="r" t="t"/>
              <a:pathLst>
                <a:path extrusionOk="0" h="509270" w="512444">
                  <a:moveTo>
                    <a:pt x="0" y="94996"/>
                  </a:moveTo>
                  <a:lnTo>
                    <a:pt x="7467" y="58025"/>
                  </a:lnTo>
                  <a:lnTo>
                    <a:pt x="27833" y="27828"/>
                  </a:lnTo>
                  <a:lnTo>
                    <a:pt x="58041" y="7467"/>
                  </a:lnTo>
                  <a:lnTo>
                    <a:pt x="95034" y="0"/>
                  </a:lnTo>
                  <a:lnTo>
                    <a:pt x="417029" y="0"/>
                  </a:lnTo>
                  <a:lnTo>
                    <a:pt x="454022" y="7467"/>
                  </a:lnTo>
                  <a:lnTo>
                    <a:pt x="484230" y="27828"/>
                  </a:lnTo>
                  <a:lnTo>
                    <a:pt x="504596" y="58025"/>
                  </a:lnTo>
                  <a:lnTo>
                    <a:pt x="512064" y="94996"/>
                  </a:lnTo>
                  <a:lnTo>
                    <a:pt x="512064" y="414020"/>
                  </a:lnTo>
                  <a:lnTo>
                    <a:pt x="504596" y="450990"/>
                  </a:lnTo>
                  <a:lnTo>
                    <a:pt x="484230" y="481187"/>
                  </a:lnTo>
                  <a:lnTo>
                    <a:pt x="454022" y="501548"/>
                  </a:lnTo>
                  <a:lnTo>
                    <a:pt x="417029" y="509016"/>
                  </a:lnTo>
                  <a:lnTo>
                    <a:pt x="95034" y="509016"/>
                  </a:lnTo>
                  <a:lnTo>
                    <a:pt x="58041" y="501548"/>
                  </a:lnTo>
                  <a:lnTo>
                    <a:pt x="27833" y="481187"/>
                  </a:lnTo>
                  <a:lnTo>
                    <a:pt x="7467" y="450990"/>
                  </a:lnTo>
                  <a:lnTo>
                    <a:pt x="0" y="414020"/>
                  </a:lnTo>
                  <a:lnTo>
                    <a:pt x="0" y="94996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p27"/>
          <p:cNvSpPr txBox="1"/>
          <p:nvPr/>
        </p:nvSpPr>
        <p:spPr>
          <a:xfrm>
            <a:off x="736781" y="4513619"/>
            <a:ext cx="1752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Arial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1</a:t>
            </a:r>
            <a:endParaRPr b="0" i="0" sz="26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pSp>
        <p:nvGrpSpPr>
          <p:cNvPr id="167" name="Google Shape;167;p27"/>
          <p:cNvGrpSpPr/>
          <p:nvPr/>
        </p:nvGrpSpPr>
        <p:grpSpPr>
          <a:xfrm>
            <a:off x="4841172" y="4468713"/>
            <a:ext cx="512445" cy="509270"/>
            <a:chOff x="4686300" y="3671316"/>
            <a:chExt cx="512445" cy="509270"/>
          </a:xfrm>
        </p:grpSpPr>
        <p:sp>
          <p:nvSpPr>
            <p:cNvPr id="168" name="Google Shape;168;p27"/>
            <p:cNvSpPr/>
            <p:nvPr/>
          </p:nvSpPr>
          <p:spPr>
            <a:xfrm>
              <a:off x="4686300" y="3671316"/>
              <a:ext cx="512445" cy="509270"/>
            </a:xfrm>
            <a:custGeom>
              <a:rect b="b" l="l" r="r" t="t"/>
              <a:pathLst>
                <a:path extrusionOk="0" h="509270" w="512445">
                  <a:moveTo>
                    <a:pt x="417067" y="0"/>
                  </a:moveTo>
                  <a:lnTo>
                    <a:pt x="94996" y="0"/>
                  </a:lnTo>
                  <a:lnTo>
                    <a:pt x="58025" y="7467"/>
                  </a:lnTo>
                  <a:lnTo>
                    <a:pt x="27828" y="27828"/>
                  </a:lnTo>
                  <a:lnTo>
                    <a:pt x="7467" y="58025"/>
                  </a:lnTo>
                  <a:lnTo>
                    <a:pt x="0" y="94996"/>
                  </a:lnTo>
                  <a:lnTo>
                    <a:pt x="0" y="414020"/>
                  </a:lnTo>
                  <a:lnTo>
                    <a:pt x="7467" y="450990"/>
                  </a:lnTo>
                  <a:lnTo>
                    <a:pt x="27828" y="481187"/>
                  </a:lnTo>
                  <a:lnTo>
                    <a:pt x="58025" y="501548"/>
                  </a:lnTo>
                  <a:lnTo>
                    <a:pt x="94996" y="509016"/>
                  </a:lnTo>
                  <a:lnTo>
                    <a:pt x="417067" y="509016"/>
                  </a:lnTo>
                  <a:lnTo>
                    <a:pt x="454038" y="501548"/>
                  </a:lnTo>
                  <a:lnTo>
                    <a:pt x="484235" y="481187"/>
                  </a:lnTo>
                  <a:lnTo>
                    <a:pt x="504596" y="450990"/>
                  </a:lnTo>
                  <a:lnTo>
                    <a:pt x="512063" y="414020"/>
                  </a:lnTo>
                  <a:lnTo>
                    <a:pt x="512063" y="94996"/>
                  </a:lnTo>
                  <a:lnTo>
                    <a:pt x="504596" y="58025"/>
                  </a:lnTo>
                  <a:lnTo>
                    <a:pt x="484235" y="27828"/>
                  </a:lnTo>
                  <a:lnTo>
                    <a:pt x="454038" y="7467"/>
                  </a:lnTo>
                  <a:lnTo>
                    <a:pt x="417067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4686300" y="3671316"/>
              <a:ext cx="512445" cy="509270"/>
            </a:xfrm>
            <a:custGeom>
              <a:rect b="b" l="l" r="r" t="t"/>
              <a:pathLst>
                <a:path extrusionOk="0" h="509270" w="512445">
                  <a:moveTo>
                    <a:pt x="0" y="94996"/>
                  </a:moveTo>
                  <a:lnTo>
                    <a:pt x="7467" y="58025"/>
                  </a:lnTo>
                  <a:lnTo>
                    <a:pt x="27828" y="27828"/>
                  </a:lnTo>
                  <a:lnTo>
                    <a:pt x="58025" y="7467"/>
                  </a:lnTo>
                  <a:lnTo>
                    <a:pt x="94996" y="0"/>
                  </a:lnTo>
                  <a:lnTo>
                    <a:pt x="417067" y="0"/>
                  </a:lnTo>
                  <a:lnTo>
                    <a:pt x="454038" y="7467"/>
                  </a:lnTo>
                  <a:lnTo>
                    <a:pt x="484235" y="27828"/>
                  </a:lnTo>
                  <a:lnTo>
                    <a:pt x="504596" y="58025"/>
                  </a:lnTo>
                  <a:lnTo>
                    <a:pt x="512063" y="94996"/>
                  </a:lnTo>
                  <a:lnTo>
                    <a:pt x="512063" y="414020"/>
                  </a:lnTo>
                  <a:lnTo>
                    <a:pt x="504596" y="450990"/>
                  </a:lnTo>
                  <a:lnTo>
                    <a:pt x="484235" y="481187"/>
                  </a:lnTo>
                  <a:lnTo>
                    <a:pt x="454038" y="501548"/>
                  </a:lnTo>
                  <a:lnTo>
                    <a:pt x="417067" y="509016"/>
                  </a:lnTo>
                  <a:lnTo>
                    <a:pt x="94996" y="509016"/>
                  </a:lnTo>
                  <a:lnTo>
                    <a:pt x="58025" y="501548"/>
                  </a:lnTo>
                  <a:lnTo>
                    <a:pt x="27828" y="481187"/>
                  </a:lnTo>
                  <a:lnTo>
                    <a:pt x="7467" y="450990"/>
                  </a:lnTo>
                  <a:lnTo>
                    <a:pt x="0" y="414020"/>
                  </a:lnTo>
                  <a:lnTo>
                    <a:pt x="0" y="94996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" name="Google Shape;170;p27"/>
          <p:cNvSpPr txBox="1"/>
          <p:nvPr/>
        </p:nvSpPr>
        <p:spPr>
          <a:xfrm>
            <a:off x="5028397" y="4513644"/>
            <a:ext cx="2325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Arial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2</a:t>
            </a:r>
            <a:endParaRPr b="0" i="0" sz="26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preencoded.png"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5364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/>
          <p:nvPr/>
        </p:nvSpPr>
        <p:spPr>
          <a:xfrm>
            <a:off x="9699900" y="7146600"/>
            <a:ext cx="4930500" cy="10068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8"/>
          <p:cNvSpPr txBox="1"/>
          <p:nvPr>
            <p:ph type="title"/>
          </p:nvPr>
        </p:nvSpPr>
        <p:spPr>
          <a:xfrm>
            <a:off x="6060567" y="2663344"/>
            <a:ext cx="57036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3550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Business Objectives</a:t>
            </a:r>
            <a:endParaRPr b="1" sz="3550">
              <a:solidFill>
                <a:srgbClr val="28282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78879" y="3889247"/>
            <a:ext cx="566927" cy="56692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6097650" y="4720775"/>
            <a:ext cx="2379900" cy="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10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High-Accuracy Detection</a:t>
            </a:r>
            <a:endParaRPr b="0" i="0" sz="22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81" name="Google Shape;181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12352" y="3889247"/>
            <a:ext cx="566927" cy="566927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 txBox="1"/>
          <p:nvPr/>
        </p:nvSpPr>
        <p:spPr>
          <a:xfrm>
            <a:off x="8901425" y="4658625"/>
            <a:ext cx="22326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User-Friendly Deployment</a:t>
            </a:r>
            <a:endParaRPr b="0" i="0" sz="22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83" name="Google Shape;183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545823" y="3889247"/>
            <a:ext cx="566927" cy="566927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8"/>
          <p:cNvSpPr txBox="1"/>
          <p:nvPr/>
        </p:nvSpPr>
        <p:spPr>
          <a:xfrm>
            <a:off x="11534393" y="4658614"/>
            <a:ext cx="19413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Real-Time Classification</a:t>
            </a:r>
            <a:endParaRPr b="0" i="0" sz="22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12954000" y="7543800"/>
            <a:ext cx="1600200" cy="609600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8061900" y="6713774"/>
            <a:ext cx="6568500" cy="15228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8"/>
          <p:cNvSpPr/>
          <p:nvPr/>
        </p:nvSpPr>
        <p:spPr>
          <a:xfrm>
            <a:off x="8001000" y="6629399"/>
            <a:ext cx="6568500" cy="15228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/>
          <p:nvPr/>
        </p:nvSpPr>
        <p:spPr>
          <a:xfrm>
            <a:off x="6398265" y="2016343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84237"/>
              </a:buClr>
              <a:buSzPts val="4450"/>
              <a:buFont typeface="Gelasio SemiBold"/>
              <a:buNone/>
            </a:pPr>
            <a:r>
              <a:rPr b="1" i="0" lang="en-US" sz="4450" u="none" cap="none" strike="noStrike">
                <a:solidFill>
                  <a:srgbClr val="484237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Expected Impact </a:t>
            </a:r>
            <a:endParaRPr b="0" i="0" sz="44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9"/>
          <p:cNvSpPr/>
          <p:nvPr/>
        </p:nvSpPr>
        <p:spPr>
          <a:xfrm>
            <a:off x="6280190" y="415873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EE8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9"/>
          <p:cNvSpPr/>
          <p:nvPr/>
        </p:nvSpPr>
        <p:spPr>
          <a:xfrm>
            <a:off x="6455093" y="4243745"/>
            <a:ext cx="16049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2650"/>
              <a:buFont typeface="Gelasio SemiBold"/>
              <a:buNone/>
            </a:pPr>
            <a:r>
              <a:rPr b="1" i="0" lang="en-US" sz="265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1</a:t>
            </a:r>
            <a:endParaRPr b="0" i="0" sz="26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9"/>
          <p:cNvSpPr/>
          <p:nvPr/>
        </p:nvSpPr>
        <p:spPr>
          <a:xfrm>
            <a:off x="7017306" y="4158734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2400"/>
              <a:buFont typeface="Gelasio SemiBold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Financial Security</a:t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9"/>
          <p:cNvSpPr/>
          <p:nvPr/>
        </p:nvSpPr>
        <p:spPr>
          <a:xfrm>
            <a:off x="6615606" y="5133253"/>
            <a:ext cx="2927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Reduce financial losses due to phishing scams</a:t>
            </a:r>
            <a:r>
              <a:rPr b="0" i="0" lang="en-US" sz="20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9"/>
          <p:cNvSpPr/>
          <p:nvPr/>
        </p:nvSpPr>
        <p:spPr>
          <a:xfrm>
            <a:off x="10171867" y="415873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EE8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9"/>
          <p:cNvSpPr/>
          <p:nvPr/>
        </p:nvSpPr>
        <p:spPr>
          <a:xfrm>
            <a:off x="10323909" y="4243745"/>
            <a:ext cx="20621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2650"/>
              <a:buFont typeface="Gelasio SemiBold"/>
              <a:buNone/>
            </a:pPr>
            <a:r>
              <a:rPr b="1" i="0" lang="en-US" sz="265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2</a:t>
            </a:r>
            <a:endParaRPr b="0" i="0" sz="26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9"/>
          <p:cNvSpPr/>
          <p:nvPr/>
        </p:nvSpPr>
        <p:spPr>
          <a:xfrm>
            <a:off x="10908983" y="415873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2800"/>
              <a:buFont typeface="Gelasio SemiBold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 User Trust</a:t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9"/>
          <p:cNvSpPr/>
          <p:nvPr/>
        </p:nvSpPr>
        <p:spPr>
          <a:xfrm>
            <a:off x="10743683" y="5060378"/>
            <a:ext cx="2927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Build confidence in online interactions</a:t>
            </a:r>
            <a:r>
              <a:rPr b="0" i="0" lang="en-US" sz="20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9"/>
          <p:cNvSpPr/>
          <p:nvPr/>
        </p:nvSpPr>
        <p:spPr>
          <a:xfrm>
            <a:off x="12958227" y="7696200"/>
            <a:ext cx="1572000" cy="381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3999" y="0"/>
            <a:ext cx="5486401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0"/>
          <p:cNvSpPr/>
          <p:nvPr/>
        </p:nvSpPr>
        <p:spPr>
          <a:xfrm>
            <a:off x="304800" y="304800"/>
            <a:ext cx="8686800" cy="7620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Benefits to Stakeholders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Business Users                                                                                                                                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Helps secure business operations by preventing phishing scams, protecting financial data, and ensuring safe online transactions. Example is banking services.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Individual Users (General Public)                                                                                            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an easy way to avoid phishing attacks and safeguard personal information while browsing the internet.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Cybersecurity Teams                                                                                                        </a:t>
            </a:r>
            <a:r>
              <a:rPr b="0" i="0" lang="en-US" sz="20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Supports proactive threat prevention by identifying phishing URLs and integrating into existing security measures.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/>
          <p:nvPr/>
        </p:nvSpPr>
        <p:spPr>
          <a:xfrm>
            <a:off x="793790" y="1510308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Data Foundation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6" name="Google Shape;21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672715"/>
            <a:ext cx="4120752" cy="2546747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1"/>
          <p:cNvSpPr/>
          <p:nvPr/>
        </p:nvSpPr>
        <p:spPr>
          <a:xfrm>
            <a:off x="793790" y="5502950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793790" y="5993368"/>
            <a:ext cx="4120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Mendeley Phishing URL Dataset.</a:t>
            </a:r>
            <a:endParaRPr b="0" i="0" sz="17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descr="preencoded.png" id="219" name="Google Shape;21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4704" y="2672715"/>
            <a:ext cx="4120871" cy="2546866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1"/>
          <p:cNvSpPr/>
          <p:nvPr/>
        </p:nvSpPr>
        <p:spPr>
          <a:xfrm>
            <a:off x="5254704" y="5503069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Size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5254704" y="5993487"/>
            <a:ext cx="4120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6,568,184 URLs, reduced to 10,000 for analysis.</a:t>
            </a:r>
            <a:endParaRPr b="0" i="0" sz="17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descr="preencoded.png" id="222" name="Google Shape;222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15738" y="2672715"/>
            <a:ext cx="4120752" cy="2546747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1"/>
          <p:cNvSpPr/>
          <p:nvPr/>
        </p:nvSpPr>
        <p:spPr>
          <a:xfrm>
            <a:off x="9715738" y="5502950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Preparation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1"/>
          <p:cNvSpPr/>
          <p:nvPr/>
        </p:nvSpPr>
        <p:spPr>
          <a:xfrm>
            <a:off x="9715738" y="5993368"/>
            <a:ext cx="4120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Gelasio"/>
                <a:ea typeface="Gelasio"/>
                <a:cs typeface="Gelasio"/>
                <a:sym typeface="Gelasio"/>
              </a:rPr>
              <a:t>Feature extraction, cleaning, and encoding were performed.</a:t>
            </a:r>
            <a:endParaRPr b="0" i="0" sz="175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59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2"/>
          <p:cNvSpPr txBox="1"/>
          <p:nvPr>
            <p:ph type="title"/>
          </p:nvPr>
        </p:nvSpPr>
        <p:spPr>
          <a:xfrm>
            <a:off x="725525" y="546862"/>
            <a:ext cx="56673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25">
            <a:spAutoFit/>
          </a:bodyPr>
          <a:lstStyle/>
          <a:p>
            <a:pPr indent="0" lvl="0" marL="12700" marR="5080" rtl="0" algn="l">
              <a:lnSpc>
                <a:spcPct val="12481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4450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Data Preparation</a:t>
            </a:r>
            <a:endParaRPr sz="4150">
              <a:latin typeface="Cambria"/>
              <a:ea typeface="Cambria"/>
              <a:cs typeface="Cambria"/>
              <a:sym typeface="Cambria"/>
            </a:endParaRPr>
          </a:p>
        </p:txBody>
      </p:sp>
      <p:grpSp>
        <p:nvGrpSpPr>
          <p:cNvPr id="231" name="Google Shape;231;p32"/>
          <p:cNvGrpSpPr/>
          <p:nvPr/>
        </p:nvGrpSpPr>
        <p:grpSpPr>
          <a:xfrm>
            <a:off x="818388" y="2225039"/>
            <a:ext cx="1187322" cy="5416550"/>
            <a:chOff x="818388" y="2225039"/>
            <a:chExt cx="1187322" cy="5416550"/>
          </a:xfrm>
        </p:grpSpPr>
        <p:sp>
          <p:nvSpPr>
            <p:cNvPr id="232" name="Google Shape;232;p32"/>
            <p:cNvSpPr/>
            <p:nvPr/>
          </p:nvSpPr>
          <p:spPr>
            <a:xfrm>
              <a:off x="1042416" y="2225039"/>
              <a:ext cx="963294" cy="5416550"/>
            </a:xfrm>
            <a:custGeom>
              <a:rect b="b" l="l" r="r" t="t"/>
              <a:pathLst>
                <a:path extrusionOk="0" h="5416550" w="963294">
                  <a:moveTo>
                    <a:pt x="24384" y="5461"/>
                  </a:moveTo>
                  <a:lnTo>
                    <a:pt x="18923" y="0"/>
                  </a:lnTo>
                  <a:lnTo>
                    <a:pt x="5461" y="0"/>
                  </a:lnTo>
                  <a:lnTo>
                    <a:pt x="0" y="5461"/>
                  </a:lnTo>
                  <a:lnTo>
                    <a:pt x="0" y="12192"/>
                  </a:lnTo>
                  <a:lnTo>
                    <a:pt x="0" y="5410835"/>
                  </a:lnTo>
                  <a:lnTo>
                    <a:pt x="5461" y="5416296"/>
                  </a:lnTo>
                  <a:lnTo>
                    <a:pt x="18923" y="5416296"/>
                  </a:lnTo>
                  <a:lnTo>
                    <a:pt x="24384" y="5410835"/>
                  </a:lnTo>
                  <a:lnTo>
                    <a:pt x="24384" y="5461"/>
                  </a:lnTo>
                  <a:close/>
                </a:path>
                <a:path extrusionOk="0" h="5416550" w="963294">
                  <a:moveTo>
                    <a:pt x="963168" y="468122"/>
                  </a:moveTo>
                  <a:lnTo>
                    <a:pt x="958342" y="463296"/>
                  </a:lnTo>
                  <a:lnTo>
                    <a:pt x="230378" y="463296"/>
                  </a:lnTo>
                  <a:lnTo>
                    <a:pt x="225552" y="468122"/>
                  </a:lnTo>
                  <a:lnTo>
                    <a:pt x="225552" y="473964"/>
                  </a:lnTo>
                  <a:lnTo>
                    <a:pt x="225552" y="479806"/>
                  </a:lnTo>
                  <a:lnTo>
                    <a:pt x="230378" y="484632"/>
                  </a:lnTo>
                  <a:lnTo>
                    <a:pt x="958342" y="484632"/>
                  </a:lnTo>
                  <a:lnTo>
                    <a:pt x="963168" y="479806"/>
                  </a:lnTo>
                  <a:lnTo>
                    <a:pt x="963168" y="468122"/>
                  </a:lnTo>
                  <a:close/>
                </a:path>
              </a:pathLst>
            </a:custGeom>
            <a:solidFill>
              <a:srgbClr val="DDD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818388" y="2464307"/>
              <a:ext cx="475615" cy="472440"/>
            </a:xfrm>
            <a:custGeom>
              <a:rect b="b" l="l" r="r" t="t"/>
              <a:pathLst>
                <a:path extrusionOk="0" h="472439" w="475615">
                  <a:moveTo>
                    <a:pt x="387273" y="0"/>
                  </a:moveTo>
                  <a:lnTo>
                    <a:pt x="88214" y="0"/>
                  </a:lnTo>
                  <a:lnTo>
                    <a:pt x="53878" y="6933"/>
                  </a:lnTo>
                  <a:lnTo>
                    <a:pt x="25838" y="25844"/>
                  </a:lnTo>
                  <a:lnTo>
                    <a:pt x="6932" y="53899"/>
                  </a:lnTo>
                  <a:lnTo>
                    <a:pt x="0" y="88264"/>
                  </a:lnTo>
                  <a:lnTo>
                    <a:pt x="0" y="384175"/>
                  </a:lnTo>
                  <a:lnTo>
                    <a:pt x="6932" y="418540"/>
                  </a:lnTo>
                  <a:lnTo>
                    <a:pt x="25838" y="446595"/>
                  </a:lnTo>
                  <a:lnTo>
                    <a:pt x="53878" y="465506"/>
                  </a:lnTo>
                  <a:lnTo>
                    <a:pt x="88214" y="472439"/>
                  </a:lnTo>
                  <a:lnTo>
                    <a:pt x="387273" y="472439"/>
                  </a:lnTo>
                  <a:lnTo>
                    <a:pt x="421609" y="465506"/>
                  </a:lnTo>
                  <a:lnTo>
                    <a:pt x="449649" y="446595"/>
                  </a:lnTo>
                  <a:lnTo>
                    <a:pt x="468555" y="418540"/>
                  </a:lnTo>
                  <a:lnTo>
                    <a:pt x="475488" y="384175"/>
                  </a:lnTo>
                  <a:lnTo>
                    <a:pt x="475488" y="88264"/>
                  </a:lnTo>
                  <a:lnTo>
                    <a:pt x="468555" y="53899"/>
                  </a:lnTo>
                  <a:lnTo>
                    <a:pt x="449649" y="25844"/>
                  </a:lnTo>
                  <a:lnTo>
                    <a:pt x="421609" y="6933"/>
                  </a:lnTo>
                  <a:lnTo>
                    <a:pt x="387273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818388" y="2464307"/>
              <a:ext cx="475615" cy="472440"/>
            </a:xfrm>
            <a:custGeom>
              <a:rect b="b" l="l" r="r" t="t"/>
              <a:pathLst>
                <a:path extrusionOk="0" h="472439" w="475615">
                  <a:moveTo>
                    <a:pt x="0" y="88264"/>
                  </a:moveTo>
                  <a:lnTo>
                    <a:pt x="6932" y="53899"/>
                  </a:lnTo>
                  <a:lnTo>
                    <a:pt x="25838" y="25844"/>
                  </a:lnTo>
                  <a:lnTo>
                    <a:pt x="53878" y="6933"/>
                  </a:lnTo>
                  <a:lnTo>
                    <a:pt x="88214" y="0"/>
                  </a:lnTo>
                  <a:lnTo>
                    <a:pt x="387273" y="0"/>
                  </a:lnTo>
                  <a:lnTo>
                    <a:pt x="421609" y="6933"/>
                  </a:lnTo>
                  <a:lnTo>
                    <a:pt x="449649" y="25844"/>
                  </a:lnTo>
                  <a:lnTo>
                    <a:pt x="468555" y="53899"/>
                  </a:lnTo>
                  <a:lnTo>
                    <a:pt x="475488" y="88264"/>
                  </a:lnTo>
                  <a:lnTo>
                    <a:pt x="475488" y="384175"/>
                  </a:lnTo>
                  <a:lnTo>
                    <a:pt x="468555" y="418540"/>
                  </a:lnTo>
                  <a:lnTo>
                    <a:pt x="449649" y="446595"/>
                  </a:lnTo>
                  <a:lnTo>
                    <a:pt x="421609" y="465506"/>
                  </a:lnTo>
                  <a:lnTo>
                    <a:pt x="387273" y="472439"/>
                  </a:lnTo>
                  <a:lnTo>
                    <a:pt x="88214" y="472439"/>
                  </a:lnTo>
                  <a:lnTo>
                    <a:pt x="53878" y="465506"/>
                  </a:lnTo>
                  <a:lnTo>
                    <a:pt x="25838" y="446595"/>
                  </a:lnTo>
                  <a:lnTo>
                    <a:pt x="6932" y="418540"/>
                  </a:lnTo>
                  <a:lnTo>
                    <a:pt x="0" y="384175"/>
                  </a:lnTo>
                  <a:lnTo>
                    <a:pt x="0" y="88264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5" name="Google Shape;235;p32"/>
          <p:cNvSpPr txBox="1"/>
          <p:nvPr/>
        </p:nvSpPr>
        <p:spPr>
          <a:xfrm>
            <a:off x="972108" y="2455544"/>
            <a:ext cx="164465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b="0" i="0" lang="en-US" sz="24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1</a:t>
            </a:r>
            <a:endParaRPr b="0" i="0" sz="24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36" name="Google Shape;236;p32"/>
          <p:cNvSpPr txBox="1"/>
          <p:nvPr/>
        </p:nvSpPr>
        <p:spPr>
          <a:xfrm>
            <a:off x="2202307" y="2246133"/>
            <a:ext cx="50838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587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Data Collection</a:t>
            </a:r>
            <a:endParaRPr b="0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125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lasio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Gather diverse labelled URLs from Mendeley Dataset </a:t>
            </a:r>
            <a:r>
              <a:rPr b="0" i="0" lang="en-US" sz="2400" u="none" cap="none" strike="noStrike">
                <a:solidFill>
                  <a:srgbClr val="454240"/>
                </a:solidFill>
                <a:latin typeface="Gelasio"/>
                <a:ea typeface="Gelasio"/>
                <a:cs typeface="Gelasio"/>
                <a:sym typeface="Gelasio"/>
              </a:rPr>
              <a:t>.</a:t>
            </a:r>
            <a:endParaRPr b="0" i="0" sz="24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grpSp>
        <p:nvGrpSpPr>
          <p:cNvPr id="237" name="Google Shape;237;p32"/>
          <p:cNvGrpSpPr/>
          <p:nvPr/>
        </p:nvGrpSpPr>
        <p:grpSpPr>
          <a:xfrm>
            <a:off x="818388" y="4226052"/>
            <a:ext cx="1187450" cy="475615"/>
            <a:chOff x="818388" y="4226052"/>
            <a:chExt cx="1187450" cy="475615"/>
          </a:xfrm>
        </p:grpSpPr>
        <p:sp>
          <p:nvSpPr>
            <p:cNvPr id="238" name="Google Shape;238;p32"/>
            <p:cNvSpPr/>
            <p:nvPr/>
          </p:nvSpPr>
          <p:spPr>
            <a:xfrm>
              <a:off x="1267968" y="4450080"/>
              <a:ext cx="737870" cy="24765"/>
            </a:xfrm>
            <a:custGeom>
              <a:rect b="b" l="l" r="r" t="t"/>
              <a:pathLst>
                <a:path extrusionOk="0" h="24764" w="737869">
                  <a:moveTo>
                    <a:pt x="732155" y="0"/>
                  </a:moveTo>
                  <a:lnTo>
                    <a:pt x="5460" y="0"/>
                  </a:lnTo>
                  <a:lnTo>
                    <a:pt x="0" y="5461"/>
                  </a:lnTo>
                  <a:lnTo>
                    <a:pt x="0" y="12192"/>
                  </a:lnTo>
                  <a:lnTo>
                    <a:pt x="0" y="18923"/>
                  </a:lnTo>
                  <a:lnTo>
                    <a:pt x="5460" y="24384"/>
                  </a:lnTo>
                  <a:lnTo>
                    <a:pt x="732155" y="24384"/>
                  </a:lnTo>
                  <a:lnTo>
                    <a:pt x="737615" y="18923"/>
                  </a:lnTo>
                  <a:lnTo>
                    <a:pt x="737615" y="5461"/>
                  </a:lnTo>
                  <a:lnTo>
                    <a:pt x="732155" y="0"/>
                  </a:lnTo>
                  <a:close/>
                </a:path>
              </a:pathLst>
            </a:custGeom>
            <a:solidFill>
              <a:srgbClr val="DDD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818388" y="4226052"/>
              <a:ext cx="475615" cy="475615"/>
            </a:xfrm>
            <a:custGeom>
              <a:rect b="b" l="l" r="r" t="t"/>
              <a:pathLst>
                <a:path extrusionOk="0" h="475614" w="475615">
                  <a:moveTo>
                    <a:pt x="386715" y="0"/>
                  </a:moveTo>
                  <a:lnTo>
                    <a:pt x="88773" y="0"/>
                  </a:lnTo>
                  <a:lnTo>
                    <a:pt x="54221" y="6977"/>
                  </a:lnTo>
                  <a:lnTo>
                    <a:pt x="26003" y="26003"/>
                  </a:lnTo>
                  <a:lnTo>
                    <a:pt x="6977" y="54221"/>
                  </a:lnTo>
                  <a:lnTo>
                    <a:pt x="0" y="88773"/>
                  </a:lnTo>
                  <a:lnTo>
                    <a:pt x="0" y="386714"/>
                  </a:lnTo>
                  <a:lnTo>
                    <a:pt x="6977" y="421266"/>
                  </a:lnTo>
                  <a:lnTo>
                    <a:pt x="26003" y="449484"/>
                  </a:lnTo>
                  <a:lnTo>
                    <a:pt x="54221" y="468510"/>
                  </a:lnTo>
                  <a:lnTo>
                    <a:pt x="88773" y="475488"/>
                  </a:lnTo>
                  <a:lnTo>
                    <a:pt x="386715" y="475488"/>
                  </a:lnTo>
                  <a:lnTo>
                    <a:pt x="421266" y="468510"/>
                  </a:lnTo>
                  <a:lnTo>
                    <a:pt x="449484" y="449484"/>
                  </a:lnTo>
                  <a:lnTo>
                    <a:pt x="468510" y="421266"/>
                  </a:lnTo>
                  <a:lnTo>
                    <a:pt x="475488" y="386714"/>
                  </a:lnTo>
                  <a:lnTo>
                    <a:pt x="475488" y="88773"/>
                  </a:lnTo>
                  <a:lnTo>
                    <a:pt x="468510" y="54221"/>
                  </a:lnTo>
                  <a:lnTo>
                    <a:pt x="449484" y="26003"/>
                  </a:lnTo>
                  <a:lnTo>
                    <a:pt x="421266" y="6977"/>
                  </a:lnTo>
                  <a:lnTo>
                    <a:pt x="386715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818388" y="4226052"/>
              <a:ext cx="475615" cy="475615"/>
            </a:xfrm>
            <a:custGeom>
              <a:rect b="b" l="l" r="r" t="t"/>
              <a:pathLst>
                <a:path extrusionOk="0" h="475614" w="475615">
                  <a:moveTo>
                    <a:pt x="0" y="88773"/>
                  </a:moveTo>
                  <a:lnTo>
                    <a:pt x="6977" y="54221"/>
                  </a:lnTo>
                  <a:lnTo>
                    <a:pt x="26003" y="26003"/>
                  </a:lnTo>
                  <a:lnTo>
                    <a:pt x="54221" y="6977"/>
                  </a:lnTo>
                  <a:lnTo>
                    <a:pt x="88773" y="0"/>
                  </a:lnTo>
                  <a:lnTo>
                    <a:pt x="386715" y="0"/>
                  </a:lnTo>
                  <a:lnTo>
                    <a:pt x="421266" y="6977"/>
                  </a:lnTo>
                  <a:lnTo>
                    <a:pt x="449484" y="26003"/>
                  </a:lnTo>
                  <a:lnTo>
                    <a:pt x="468510" y="54221"/>
                  </a:lnTo>
                  <a:lnTo>
                    <a:pt x="475488" y="88773"/>
                  </a:lnTo>
                  <a:lnTo>
                    <a:pt x="475488" y="386714"/>
                  </a:lnTo>
                  <a:lnTo>
                    <a:pt x="468510" y="421266"/>
                  </a:lnTo>
                  <a:lnTo>
                    <a:pt x="449484" y="449484"/>
                  </a:lnTo>
                  <a:lnTo>
                    <a:pt x="421266" y="468510"/>
                  </a:lnTo>
                  <a:lnTo>
                    <a:pt x="386715" y="475488"/>
                  </a:lnTo>
                  <a:lnTo>
                    <a:pt x="88773" y="475488"/>
                  </a:lnTo>
                  <a:lnTo>
                    <a:pt x="54221" y="468510"/>
                  </a:lnTo>
                  <a:lnTo>
                    <a:pt x="26003" y="449484"/>
                  </a:lnTo>
                  <a:lnTo>
                    <a:pt x="6977" y="421266"/>
                  </a:lnTo>
                  <a:lnTo>
                    <a:pt x="0" y="386714"/>
                  </a:lnTo>
                  <a:lnTo>
                    <a:pt x="0" y="88773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" name="Google Shape;241;p32"/>
          <p:cNvSpPr txBox="1"/>
          <p:nvPr/>
        </p:nvSpPr>
        <p:spPr>
          <a:xfrm>
            <a:off x="945286" y="4219447"/>
            <a:ext cx="21717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b="0" i="0" lang="en-US" sz="24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2</a:t>
            </a:r>
            <a:endParaRPr b="0" i="0" sz="24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42" name="Google Shape;242;p32"/>
          <p:cNvSpPr txBox="1"/>
          <p:nvPr/>
        </p:nvSpPr>
        <p:spPr>
          <a:xfrm>
            <a:off x="2202307" y="4010862"/>
            <a:ext cx="58116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52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Data Loading</a:t>
            </a:r>
            <a:endParaRPr b="0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125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lasio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Loaded the txt data into dataframes</a:t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grpSp>
        <p:nvGrpSpPr>
          <p:cNvPr id="243" name="Google Shape;243;p32"/>
          <p:cNvGrpSpPr/>
          <p:nvPr/>
        </p:nvGrpSpPr>
        <p:grpSpPr>
          <a:xfrm>
            <a:off x="818388" y="5987795"/>
            <a:ext cx="1187450" cy="475615"/>
            <a:chOff x="818388" y="5987795"/>
            <a:chExt cx="1187450" cy="475615"/>
          </a:xfrm>
        </p:grpSpPr>
        <p:sp>
          <p:nvSpPr>
            <p:cNvPr id="244" name="Google Shape;244;p32"/>
            <p:cNvSpPr/>
            <p:nvPr/>
          </p:nvSpPr>
          <p:spPr>
            <a:xfrm>
              <a:off x="1267968" y="6211823"/>
              <a:ext cx="737870" cy="24765"/>
            </a:xfrm>
            <a:custGeom>
              <a:rect b="b" l="l" r="r" t="t"/>
              <a:pathLst>
                <a:path extrusionOk="0" h="24764" w="737869">
                  <a:moveTo>
                    <a:pt x="732155" y="0"/>
                  </a:moveTo>
                  <a:lnTo>
                    <a:pt x="5460" y="0"/>
                  </a:lnTo>
                  <a:lnTo>
                    <a:pt x="0" y="5461"/>
                  </a:lnTo>
                  <a:lnTo>
                    <a:pt x="0" y="12192"/>
                  </a:lnTo>
                  <a:lnTo>
                    <a:pt x="0" y="18923"/>
                  </a:lnTo>
                  <a:lnTo>
                    <a:pt x="5460" y="24383"/>
                  </a:lnTo>
                  <a:lnTo>
                    <a:pt x="732155" y="24383"/>
                  </a:lnTo>
                  <a:lnTo>
                    <a:pt x="737615" y="18923"/>
                  </a:lnTo>
                  <a:lnTo>
                    <a:pt x="737615" y="5461"/>
                  </a:lnTo>
                  <a:lnTo>
                    <a:pt x="732155" y="0"/>
                  </a:lnTo>
                  <a:close/>
                </a:path>
              </a:pathLst>
            </a:custGeom>
            <a:solidFill>
              <a:srgbClr val="DDD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818388" y="5987795"/>
              <a:ext cx="475615" cy="475615"/>
            </a:xfrm>
            <a:custGeom>
              <a:rect b="b" l="l" r="r" t="t"/>
              <a:pathLst>
                <a:path extrusionOk="0" h="475614" w="475615">
                  <a:moveTo>
                    <a:pt x="386715" y="0"/>
                  </a:moveTo>
                  <a:lnTo>
                    <a:pt x="88773" y="0"/>
                  </a:lnTo>
                  <a:lnTo>
                    <a:pt x="54221" y="6977"/>
                  </a:lnTo>
                  <a:lnTo>
                    <a:pt x="26003" y="26003"/>
                  </a:lnTo>
                  <a:lnTo>
                    <a:pt x="6977" y="54221"/>
                  </a:lnTo>
                  <a:lnTo>
                    <a:pt x="0" y="88772"/>
                  </a:lnTo>
                  <a:lnTo>
                    <a:pt x="0" y="386714"/>
                  </a:lnTo>
                  <a:lnTo>
                    <a:pt x="6977" y="421266"/>
                  </a:lnTo>
                  <a:lnTo>
                    <a:pt x="26003" y="449484"/>
                  </a:lnTo>
                  <a:lnTo>
                    <a:pt x="54221" y="468510"/>
                  </a:lnTo>
                  <a:lnTo>
                    <a:pt x="88773" y="475487"/>
                  </a:lnTo>
                  <a:lnTo>
                    <a:pt x="386715" y="475487"/>
                  </a:lnTo>
                  <a:lnTo>
                    <a:pt x="421266" y="468510"/>
                  </a:lnTo>
                  <a:lnTo>
                    <a:pt x="449484" y="449484"/>
                  </a:lnTo>
                  <a:lnTo>
                    <a:pt x="468510" y="421266"/>
                  </a:lnTo>
                  <a:lnTo>
                    <a:pt x="475488" y="386714"/>
                  </a:lnTo>
                  <a:lnTo>
                    <a:pt x="475488" y="88772"/>
                  </a:lnTo>
                  <a:lnTo>
                    <a:pt x="468510" y="54221"/>
                  </a:lnTo>
                  <a:lnTo>
                    <a:pt x="449484" y="26003"/>
                  </a:lnTo>
                  <a:lnTo>
                    <a:pt x="421266" y="6977"/>
                  </a:lnTo>
                  <a:lnTo>
                    <a:pt x="386715" y="0"/>
                  </a:lnTo>
                  <a:close/>
                </a:path>
              </a:pathLst>
            </a:custGeom>
            <a:solidFill>
              <a:srgbClr val="F7EC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818388" y="5987795"/>
              <a:ext cx="475615" cy="475615"/>
            </a:xfrm>
            <a:custGeom>
              <a:rect b="b" l="l" r="r" t="t"/>
              <a:pathLst>
                <a:path extrusionOk="0" h="475614" w="475615">
                  <a:moveTo>
                    <a:pt x="0" y="88772"/>
                  </a:moveTo>
                  <a:lnTo>
                    <a:pt x="6977" y="54221"/>
                  </a:lnTo>
                  <a:lnTo>
                    <a:pt x="26003" y="26003"/>
                  </a:lnTo>
                  <a:lnTo>
                    <a:pt x="54221" y="6977"/>
                  </a:lnTo>
                  <a:lnTo>
                    <a:pt x="88773" y="0"/>
                  </a:lnTo>
                  <a:lnTo>
                    <a:pt x="386715" y="0"/>
                  </a:lnTo>
                  <a:lnTo>
                    <a:pt x="421266" y="6977"/>
                  </a:lnTo>
                  <a:lnTo>
                    <a:pt x="449484" y="26003"/>
                  </a:lnTo>
                  <a:lnTo>
                    <a:pt x="468510" y="54221"/>
                  </a:lnTo>
                  <a:lnTo>
                    <a:pt x="475488" y="88772"/>
                  </a:lnTo>
                  <a:lnTo>
                    <a:pt x="475488" y="386714"/>
                  </a:lnTo>
                  <a:lnTo>
                    <a:pt x="468510" y="421266"/>
                  </a:lnTo>
                  <a:lnTo>
                    <a:pt x="449484" y="449484"/>
                  </a:lnTo>
                  <a:lnTo>
                    <a:pt x="421266" y="468510"/>
                  </a:lnTo>
                  <a:lnTo>
                    <a:pt x="386715" y="475487"/>
                  </a:lnTo>
                  <a:lnTo>
                    <a:pt x="88773" y="475487"/>
                  </a:lnTo>
                  <a:lnTo>
                    <a:pt x="54221" y="468510"/>
                  </a:lnTo>
                  <a:lnTo>
                    <a:pt x="26003" y="449484"/>
                  </a:lnTo>
                  <a:lnTo>
                    <a:pt x="6977" y="421266"/>
                  </a:lnTo>
                  <a:lnTo>
                    <a:pt x="0" y="386714"/>
                  </a:lnTo>
                  <a:lnTo>
                    <a:pt x="0" y="88772"/>
                  </a:lnTo>
                  <a:close/>
                </a:path>
              </a:pathLst>
            </a:custGeom>
            <a:noFill/>
            <a:ln cap="flat" cmpd="sng" w="9525">
              <a:solidFill>
                <a:srgbClr val="DDD2B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" name="Google Shape;247;p32"/>
          <p:cNvSpPr txBox="1"/>
          <p:nvPr/>
        </p:nvSpPr>
        <p:spPr>
          <a:xfrm>
            <a:off x="945286" y="5982970"/>
            <a:ext cx="21717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b="0" i="0" lang="en-US" sz="2450" u="none" cap="none" strike="noStrike">
                <a:solidFill>
                  <a:srgbClr val="454240"/>
                </a:solidFill>
                <a:latin typeface="Cambria"/>
                <a:ea typeface="Cambria"/>
                <a:cs typeface="Cambria"/>
                <a:sym typeface="Cambria"/>
              </a:rPr>
              <a:t>3</a:t>
            </a:r>
            <a:endParaRPr b="0" i="0" sz="245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48" name="Google Shape;248;p32"/>
          <p:cNvSpPr txBox="1"/>
          <p:nvPr/>
        </p:nvSpPr>
        <p:spPr>
          <a:xfrm>
            <a:off x="2202307" y="5774458"/>
            <a:ext cx="5572200" cy="23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52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Feature Extraction and Engineering</a:t>
            </a:r>
            <a:endParaRPr b="0" i="0" sz="2800" u="none" cap="none" strike="noStrike">
              <a:solidFill>
                <a:srgbClr val="000000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lasio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Gelasio"/>
                <a:ea typeface="Gelasio"/>
                <a:cs typeface="Gelasio"/>
                <a:sym typeface="Gelasio"/>
              </a:rPr>
              <a:t>Extract 45 relevant URL attributes like domain age, URL length, Whois registration</a:t>
            </a:r>
            <a:endParaRPr b="0" i="0" sz="2400" u="none" cap="none" strike="noStrike">
              <a:solidFill>
                <a:schemeClr val="dk1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49" name="Google Shape;249;p32"/>
          <p:cNvSpPr txBox="1"/>
          <p:nvPr/>
        </p:nvSpPr>
        <p:spPr>
          <a:xfrm>
            <a:off x="2202307" y="7095540"/>
            <a:ext cx="74930" cy="3295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454240"/>
                </a:solidFill>
                <a:latin typeface="Lucida Sans"/>
                <a:ea typeface="Lucida Sans"/>
                <a:cs typeface="Lucida Sans"/>
                <a:sym typeface="Lucida Sans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